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6F34D-8301-4481-8556-2F374884A17E}" type="datetimeFigureOut">
              <a:rPr lang="en-US" smtClean="0"/>
              <a:pPr/>
              <a:t>5/18/2011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C16A9-6D52-4A2C-AFCE-8CF032F60B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6F34D-8301-4481-8556-2F374884A17E}" type="datetimeFigureOut">
              <a:rPr lang="en-US" smtClean="0"/>
              <a:pPr/>
              <a:t>5/18/2011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C16A9-6D52-4A2C-AFCE-8CF032F60B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6F34D-8301-4481-8556-2F374884A17E}" type="datetimeFigureOut">
              <a:rPr lang="en-US" smtClean="0"/>
              <a:pPr/>
              <a:t>5/18/2011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C16A9-6D52-4A2C-AFCE-8CF032F60B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6F34D-8301-4481-8556-2F374884A17E}" type="datetimeFigureOut">
              <a:rPr lang="en-US" smtClean="0"/>
              <a:pPr/>
              <a:t>5/18/2011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C16A9-6D52-4A2C-AFCE-8CF032F60B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6F34D-8301-4481-8556-2F374884A17E}" type="datetimeFigureOut">
              <a:rPr lang="en-US" smtClean="0"/>
              <a:pPr/>
              <a:t>5/18/2011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C16A9-6D52-4A2C-AFCE-8CF032F60B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6F34D-8301-4481-8556-2F374884A17E}" type="datetimeFigureOut">
              <a:rPr lang="en-US" smtClean="0"/>
              <a:pPr/>
              <a:t>5/18/2011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C16A9-6D52-4A2C-AFCE-8CF032F60B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6F34D-8301-4481-8556-2F374884A17E}" type="datetimeFigureOut">
              <a:rPr lang="en-US" smtClean="0"/>
              <a:pPr/>
              <a:t>5/18/2011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C16A9-6D52-4A2C-AFCE-8CF032F60B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6F34D-8301-4481-8556-2F374884A17E}" type="datetimeFigureOut">
              <a:rPr lang="en-US" smtClean="0"/>
              <a:pPr/>
              <a:t>5/18/2011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C16A9-6D52-4A2C-AFCE-8CF032F60B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6F34D-8301-4481-8556-2F374884A17E}" type="datetimeFigureOut">
              <a:rPr lang="en-US" smtClean="0"/>
              <a:pPr/>
              <a:t>5/18/2011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C16A9-6D52-4A2C-AFCE-8CF032F60B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6F34D-8301-4481-8556-2F374884A17E}" type="datetimeFigureOut">
              <a:rPr lang="en-US" smtClean="0"/>
              <a:pPr/>
              <a:t>5/18/2011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C16A9-6D52-4A2C-AFCE-8CF032F60B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6F34D-8301-4481-8556-2F374884A17E}" type="datetimeFigureOut">
              <a:rPr lang="en-US" smtClean="0"/>
              <a:pPr/>
              <a:t>5/18/2011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6FC16A9-6D52-4A2C-AFCE-8CF032F60B0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AE6F34D-8301-4481-8556-2F374884A17E}" type="datetimeFigureOut">
              <a:rPr lang="en-US" smtClean="0"/>
              <a:pPr/>
              <a:t>5/18/2011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6FC16A9-6D52-4A2C-AFCE-8CF032F60B0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38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1524000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latin typeface="Algerian" pitchFamily="82" charset="0"/>
              </a:rPr>
              <a:t>ECUA</a:t>
            </a:r>
            <a:r>
              <a:rPr lang="ro-RO" sz="6000" dirty="0" smtClean="0">
                <a:latin typeface="Algerian" pitchFamily="82" charset="0"/>
              </a:rPr>
              <a:t>ŢII ÎN MULŢIMEA</a:t>
            </a:r>
            <a:endParaRPr lang="en-US" sz="6000" dirty="0">
              <a:latin typeface="Algerian" pitchFamily="8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2590800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sz="6000" dirty="0" smtClean="0">
                <a:latin typeface="Algerian" pitchFamily="82" charset="0"/>
              </a:rPr>
              <a:t>NUMERELOR ÎNTREGI</a:t>
            </a:r>
            <a:endParaRPr lang="en-US" sz="6000" dirty="0">
              <a:latin typeface="Algerian" pitchFamily="82" charset="0"/>
            </a:endParaRPr>
          </a:p>
        </p:txBody>
      </p:sp>
      <p:pic>
        <p:nvPicPr>
          <p:cNvPr id="5" name="Picture 4" descr="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2400" y="5715000"/>
            <a:ext cx="2209800" cy="7810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 descr="pP28048p0pos33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58000" y="304800"/>
            <a:ext cx="2133600" cy="723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4495800" y="4038600"/>
            <a:ext cx="46482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Responsabil grupă:Roşu Nicoleta</a:t>
            </a:r>
          </a:p>
          <a:p>
            <a:pPr algn="ctr"/>
            <a:r>
              <a:rPr lang="ro-RO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Membrii:Tudosi Mădălina,Jurca Florin,Gaşpar Raul,Bozdog Gabriela,Dodaj Giuliana</a:t>
            </a:r>
          </a:p>
          <a:p>
            <a:pPr algn="ctr"/>
            <a:r>
              <a:rPr lang="ro-RO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Clasa a VI-a B</a:t>
            </a:r>
          </a:p>
          <a:p>
            <a:pPr algn="ctr"/>
            <a:r>
              <a:rPr lang="ro-RO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Liceul Teoretic Buziaş</a:t>
            </a:r>
          </a:p>
          <a:p>
            <a:pPr algn="ctr"/>
            <a:r>
              <a:rPr lang="ro-RO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Prof.coordonator:Văduva Carmen Gabriela</a:t>
            </a: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38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45720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3.Calculaţi măsura unghiului 3,dacă reprezintă o pătrime din măsura unghiului 1 si dacă este de două ori cât măsura unghiului 2.</a:t>
            </a:r>
            <a:endParaRPr lang="en-US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 rot="5400000">
            <a:off x="4267200" y="1905000"/>
            <a:ext cx="1295400" cy="8382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5334000" y="1676400"/>
            <a:ext cx="1524000" cy="7620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4495800" y="2438400"/>
            <a:ext cx="2362200" cy="5334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Arc 13"/>
          <p:cNvSpPr/>
          <p:nvPr/>
        </p:nvSpPr>
        <p:spPr>
          <a:xfrm>
            <a:off x="4343400" y="2743200"/>
            <a:ext cx="609600" cy="228600"/>
          </a:xfrm>
          <a:prstGeom prst="arc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Arc 15"/>
          <p:cNvSpPr/>
          <p:nvPr/>
        </p:nvSpPr>
        <p:spPr>
          <a:xfrm rot="7546176">
            <a:off x="5015012" y="1288021"/>
            <a:ext cx="720964" cy="709867"/>
          </a:xfrm>
          <a:prstGeom prst="arc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Arc 16"/>
          <p:cNvSpPr/>
          <p:nvPr/>
        </p:nvSpPr>
        <p:spPr>
          <a:xfrm rot="12575924">
            <a:off x="6454878" y="2212279"/>
            <a:ext cx="404690" cy="325895"/>
          </a:xfrm>
          <a:prstGeom prst="arc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5" descr="school17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2743200"/>
            <a:ext cx="1905000" cy="299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3" descr="book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00600" y="3581400"/>
            <a:ext cx="28194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38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2400" y="152400"/>
            <a:ext cx="7696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3600" dirty="0" smtClean="0">
                <a:solidFill>
                  <a:schemeClr val="bg1"/>
                </a:solidFill>
                <a:latin typeface="Algerian" pitchFamily="82" charset="0"/>
              </a:rPr>
              <a:t>SĂ ÎNVĂŢĂM ÎMPREUNĂ!</a:t>
            </a:r>
            <a:endParaRPr lang="en-US" sz="3600" dirty="0">
              <a:solidFill>
                <a:schemeClr val="bg1"/>
              </a:solidFill>
              <a:latin typeface="Algerian" pitchFamily="82" charset="0"/>
            </a:endParaRPr>
          </a:p>
        </p:txBody>
      </p:sp>
      <p:pic>
        <p:nvPicPr>
          <p:cNvPr id="4" name="Picture 5" descr="21812623_thm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4800" y="0"/>
            <a:ext cx="1219200" cy="1447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0" y="914400"/>
            <a:ext cx="7315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2400" u="sng" dirty="0" smtClean="0">
                <a:latin typeface="Brush Script MT" pitchFamily="66" charset="0"/>
              </a:rPr>
              <a:t>Rezolvarea unor ecuaţii în mulţimea numerelor întregi</a:t>
            </a:r>
            <a:endParaRPr lang="en-US" sz="2400" u="sng" dirty="0">
              <a:latin typeface="Brush Script MT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600" y="1676400"/>
            <a:ext cx="89154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Wingdings" pitchFamily="2" charset="2"/>
              <a:buChar char="Ø"/>
            </a:pPr>
            <a:r>
              <a:rPr lang="ro-RO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Se dau două numere întregi a şi b.Aflaţi numerele intregi x pentru care ax+b=0.</a:t>
            </a:r>
          </a:p>
          <a:p>
            <a:pPr algn="ctr">
              <a:buFont typeface="Wingdings" pitchFamily="2" charset="2"/>
              <a:buChar char="Ø"/>
            </a:pPr>
            <a:r>
              <a:rPr lang="ro-RO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Acest tip de problemă se formulează mai scurt astfel:</a:t>
            </a:r>
          </a:p>
          <a:p>
            <a:pPr algn="ctr">
              <a:buFont typeface="Wingdings" pitchFamily="2" charset="2"/>
              <a:buChar char="Ø"/>
            </a:pPr>
            <a:r>
              <a:rPr lang="ro-RO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Rezolvaţi in Z ecuaţia:ax:b=0,unde a şi b sunt numere întregi.</a:t>
            </a:r>
          </a:p>
          <a:p>
            <a:pPr algn="ctr">
              <a:buFont typeface="Wingdings" pitchFamily="2" charset="2"/>
              <a:buChar char="Ø"/>
            </a:pPr>
            <a:endParaRPr lang="ro-RO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Ø"/>
            </a:pPr>
            <a:r>
              <a:rPr lang="ro-RO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 rezolva ecuaţia</a:t>
            </a:r>
            <a:r>
              <a:rPr lang="ro-RO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înseamnă a găsi mulţimea soluţiilor ei.</a:t>
            </a:r>
          </a:p>
          <a:p>
            <a:pPr algn="ctr">
              <a:buFont typeface="Wingdings" pitchFamily="2" charset="2"/>
              <a:buChar char="Ø"/>
            </a:pPr>
            <a:r>
              <a:rPr lang="ro-RO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Două ecuaţii care au aceeaşi mulţime de soluţii se numesc </a:t>
            </a:r>
            <a:r>
              <a:rPr lang="ro-RO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ECUAŢII ECHIVALENTE.</a:t>
            </a:r>
          </a:p>
          <a:p>
            <a:pPr algn="ctr"/>
            <a:endParaRPr lang="ro-RO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o-RO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o-RO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9600" y="4191000"/>
            <a:ext cx="7696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O e</a:t>
            </a:r>
            <a:r>
              <a:rPr lang="ro-RO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cuaţie se rezolvă astfel:utilizând regulile de calcul din Z,ecuaţia se transformă într-o ecuaţie echivalentă a cărei mulţime de soluţii este imediată.</a:t>
            </a:r>
          </a:p>
          <a:p>
            <a:pPr algn="ctr">
              <a:buFont typeface="Wingdings" pitchFamily="2" charset="2"/>
              <a:buChar char="Ø"/>
            </a:pPr>
            <a:r>
              <a:rPr lang="ro-RO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Mulţimea soluţiilor unei ecuaţii se notează cu </a:t>
            </a:r>
            <a:r>
              <a:rPr lang="ro-RO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S.</a:t>
            </a:r>
            <a:endParaRPr lang="en-U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6" descr="21809282_thm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5410200"/>
            <a:ext cx="1371600" cy="1295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38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457200"/>
            <a:ext cx="9144000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2400" u="sng" dirty="0" smtClean="0">
                <a:latin typeface="Brush Script MT" pitchFamily="66" charset="0"/>
              </a:rPr>
              <a:t>Rezolvarea in Z a ecuaţiei ax+b=0</a:t>
            </a:r>
          </a:p>
          <a:p>
            <a:pPr algn="ctr">
              <a:buFont typeface="Arial" pitchFamily="34" charset="0"/>
              <a:buChar char="•"/>
            </a:pPr>
            <a:r>
              <a:rPr lang="ro-RO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Adunăm în ambii membri numărul –b şi se obţine ecuaţia echivalentă ax+b-b=-b,adică ax=-b</a:t>
            </a:r>
          </a:p>
          <a:p>
            <a:pPr algn="ctr"/>
            <a:r>
              <a:rPr lang="ro-RO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-se spune că am separat termenul cunoscut b de termenul necunoscut ax,prin trecerea termenului cunoscut b în partea dreaptă a egalităţii cu semn schimbat</a:t>
            </a:r>
          </a:p>
          <a:p>
            <a:pPr>
              <a:buFont typeface="Arial" pitchFamily="34" charset="0"/>
              <a:buChar char="•"/>
            </a:pPr>
            <a:r>
              <a:rPr lang="ro-RO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Împărţim ambii membri ai ecuaţiei ax=-b cu a diferit de 0</a:t>
            </a:r>
          </a:p>
          <a:p>
            <a:pPr algn="ctr"/>
            <a:r>
              <a:rPr lang="ro-RO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-dacă (-b) : a este numărul întreg k,altfel spus dacă 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|a| divide </a:t>
            </a:r>
            <a:r>
              <a:rPr lang="ro-RO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pe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|b|</a:t>
            </a:r>
            <a:r>
              <a:rPr lang="ro-RO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,atunci ecuaţia are soluţii în mulţimea Z şi S=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{k}</a:t>
            </a:r>
            <a:endParaRPr lang="ro-RO" sz="2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o-RO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-dacă (-b) : a nu este număr întreg,altfel spus dacă 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|a| nu divide </a:t>
            </a:r>
            <a:r>
              <a:rPr lang="ro-RO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pe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|b|</a:t>
            </a:r>
            <a:r>
              <a:rPr lang="ro-RO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,atunci ecuaţia nu are soluţii în ,deci S=mulţime vidă.</a:t>
            </a:r>
          </a:p>
          <a:p>
            <a:pPr algn="ctr">
              <a:buFont typeface="Arial" pitchFamily="34" charset="0"/>
              <a:buChar char="•"/>
            </a:pPr>
            <a:endParaRPr lang="ro-RO" sz="2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o-RO" sz="2400" u="sng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5" descr="school17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4419600"/>
            <a:ext cx="12192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loud Callout 4"/>
          <p:cNvSpPr/>
          <p:nvPr/>
        </p:nvSpPr>
        <p:spPr>
          <a:xfrm>
            <a:off x="2133600" y="3733800"/>
            <a:ext cx="1600200" cy="1146048"/>
          </a:xfrm>
          <a:prstGeom prst="cloud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209800" y="4038600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Interesant.</a:t>
            </a:r>
            <a:r>
              <a:rPr lang="ro-RO" sz="2400" dirty="0" smtClean="0"/>
              <a:t>.</a:t>
            </a:r>
            <a:endParaRPr lang="en-US" sz="2400" dirty="0"/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38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228600"/>
            <a:ext cx="6477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2400" u="sng" dirty="0" smtClean="0">
                <a:latin typeface="Brush Script MT" pitchFamily="66" charset="0"/>
              </a:rPr>
              <a:t>Rezolvarea in Z a ecuaţiei ax+b=c</a:t>
            </a:r>
            <a:endParaRPr lang="en-US" sz="2400" u="sng" dirty="0">
              <a:latin typeface="Brush Script MT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83820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ro-RO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Separăm termenul necunoscut ax de termenii cunoscuţi,prin trecerea termenului cunoscut b în dreapta egalităţii,cu semn schimbat,se obţine ecuaţia echivalentă ax=c-b</a:t>
            </a:r>
          </a:p>
        </p:txBody>
      </p:sp>
      <p:sp>
        <p:nvSpPr>
          <p:cNvPr id="6" name="Rectangle 5"/>
          <p:cNvSpPr/>
          <p:nvPr/>
        </p:nvSpPr>
        <p:spPr>
          <a:xfrm>
            <a:off x="0" y="1676400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o-RO" sz="3200" dirty="0" smtClean="0">
                <a:latin typeface="Algerian" pitchFamily="82" charset="0"/>
              </a:rPr>
              <a:t>ACESTE REGULI SUNT PRIMORDIALE ŞI TREBUIE REŢINUTE!</a:t>
            </a:r>
            <a:endParaRPr lang="en-US" sz="3200" dirty="0">
              <a:latin typeface="Algerian" pitchFamily="82" charset="0"/>
            </a:endParaRPr>
          </a:p>
        </p:txBody>
      </p:sp>
      <p:pic>
        <p:nvPicPr>
          <p:cNvPr id="7" name="Picture 5" descr="21965624_thm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3048000"/>
            <a:ext cx="1447800" cy="1371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152400" y="4572000"/>
            <a:ext cx="7467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OBSERVAŢIE:</a:t>
            </a:r>
            <a:endParaRPr 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5257800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Utilizând regulile de calcul din Z şi separarea termenilor cunoscuţi de termenii necunoscuţi,anumite ecuaţii se aduc la forma echivalentă:ax=b,a cărei rezolvare în Z este imediată.</a:t>
            </a:r>
            <a:endParaRPr lang="en-US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38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30480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sz="3600" dirty="0" smtClean="0">
                <a:solidFill>
                  <a:schemeClr val="bg1"/>
                </a:solidFill>
                <a:latin typeface="Algerian" pitchFamily="82" charset="0"/>
              </a:rPr>
              <a:t>CITIŢI!</a:t>
            </a:r>
            <a:endParaRPr lang="en-US" sz="3600" dirty="0">
              <a:solidFill>
                <a:schemeClr val="bg1"/>
              </a:solidFill>
              <a:latin typeface="Algerian" pitchFamily="8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066800"/>
            <a:ext cx="91440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EXEMPLU</a:t>
            </a:r>
            <a:r>
              <a:rPr lang="ro-RO" dirty="0" smtClean="0"/>
              <a:t> </a:t>
            </a:r>
            <a:r>
              <a:rPr lang="ro-RO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 Rezolvaţi în Z ecuaţia 6=4(x+1)-2(x-2)</a:t>
            </a:r>
          </a:p>
          <a:p>
            <a:pPr algn="ctr"/>
            <a:r>
              <a:rPr lang="ro-RO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REZOLVARE</a:t>
            </a:r>
            <a:r>
              <a:rPr lang="ro-RO" dirty="0" smtClean="0"/>
              <a:t> :</a:t>
            </a:r>
          </a:p>
          <a:p>
            <a:pPr algn="ctr"/>
            <a:r>
              <a:rPr lang="ro-RO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-se desfiinţează parantezele şi se obţine ecuaţia echivalentă:</a:t>
            </a:r>
          </a:p>
          <a:p>
            <a:pPr algn="ctr"/>
            <a:r>
              <a:rPr lang="ro-RO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6=4x+4-2x+4</a:t>
            </a:r>
          </a:p>
          <a:p>
            <a:pPr algn="ctr"/>
            <a:r>
              <a:rPr lang="ro-RO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-se efectuează calculele în membrul drept,grupând convenabil termenii:</a:t>
            </a:r>
          </a:p>
          <a:p>
            <a:pPr algn="ctr"/>
            <a:r>
              <a:rPr lang="ro-RO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6=(4x-2x)+(4+4).De aici se obţine:6=2x+8</a:t>
            </a:r>
          </a:p>
          <a:p>
            <a:pPr algn="ctr"/>
            <a:r>
              <a:rPr lang="ro-RO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-se separă termenul necunoscut 2x de termenii 6 şi 8 prin trecerea lui 8 în stânga egalităţii cu semn de schimbat:</a:t>
            </a:r>
          </a:p>
          <a:p>
            <a:pPr algn="ctr"/>
            <a:r>
              <a:rPr lang="ro-RO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6-8=2x,adică -2=2x</a:t>
            </a:r>
          </a:p>
          <a:p>
            <a:pPr algn="ctr"/>
            <a:r>
              <a:rPr lang="ro-RO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-se împarte cu 2 şi se obţine:-2 supra 2,adică x=-1,deci S=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{-1}</a:t>
            </a:r>
            <a:endParaRPr lang="en-US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6" descr="children16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3" y="142875"/>
            <a:ext cx="1038225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heidi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4800" y="4495800"/>
            <a:ext cx="2286000" cy="1905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Cloud Callout 6"/>
          <p:cNvSpPr/>
          <p:nvPr/>
        </p:nvSpPr>
        <p:spPr>
          <a:xfrm>
            <a:off x="2895600" y="4191000"/>
            <a:ext cx="2057400" cy="1527048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819400" y="4419600"/>
            <a:ext cx="2209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Acum am înţeles!Este simplu..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verd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304800"/>
            <a:ext cx="800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3600" dirty="0" smtClean="0">
                <a:solidFill>
                  <a:schemeClr val="bg1"/>
                </a:solidFill>
                <a:latin typeface="Algerian" pitchFamily="82" charset="0"/>
              </a:rPr>
              <a:t>SĂ REZOLVĂM ÎMPREUNĂ!</a:t>
            </a:r>
            <a:endParaRPr lang="en-US" sz="3600" dirty="0">
              <a:solidFill>
                <a:schemeClr val="bg1"/>
              </a:solidFill>
              <a:latin typeface="Algerian" pitchFamily="82" charset="0"/>
            </a:endParaRPr>
          </a:p>
        </p:txBody>
      </p:sp>
      <p:pic>
        <p:nvPicPr>
          <p:cNvPr id="4" name="Picture 6" descr="21809282_thm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152400"/>
            <a:ext cx="1219200" cy="1219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152400" y="12954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6" name="Picture 5" descr="96638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52400" y="1447800"/>
            <a:ext cx="1143000" cy="10858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1295400" y="1752600"/>
            <a:ext cx="36576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1.Rezolvaţi în Z ecuaţiile:</a:t>
            </a:r>
          </a:p>
          <a:p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a)5x+11=66</a:t>
            </a:r>
          </a:p>
          <a:p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b)5x=-30</a:t>
            </a:r>
          </a:p>
          <a:p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c)12x=-8+4x</a:t>
            </a:r>
          </a:p>
          <a:p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d)4x+13=3x+15</a:t>
            </a:r>
          </a:p>
          <a:p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e)35-x=23</a:t>
            </a:r>
          </a:p>
          <a:p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f)-43-17x=-9-16x</a:t>
            </a:r>
          </a:p>
          <a:p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g)120:x=-30</a:t>
            </a:r>
          </a:p>
          <a:p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h)25+5x=0</a:t>
            </a:r>
          </a:p>
          <a:p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10200" y="21336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953000" y="2133600"/>
            <a:ext cx="35052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)x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:(-3)=-12</a:t>
            </a:r>
          </a:p>
          <a:p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j)5x-3=3x+11</a:t>
            </a:r>
          </a:p>
          <a:p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k)-2x+15=-3x+9</a:t>
            </a:r>
          </a:p>
          <a:p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l)4x+12=0</a:t>
            </a:r>
          </a:p>
          <a:p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m)5x+17=2</a:t>
            </a:r>
          </a:p>
          <a:p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n)11=2x+3</a:t>
            </a:r>
          </a:p>
          <a:p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o)8x+6=-2</a:t>
            </a:r>
          </a:p>
          <a:p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p)-4x-36=0</a:t>
            </a:r>
          </a:p>
          <a:p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</p:txBody>
      </p:sp>
      <p:pic>
        <p:nvPicPr>
          <p:cNvPr id="11" name="Picture 10" descr="img65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58000" y="5105400"/>
            <a:ext cx="1752600" cy="1447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5" descr="21812623_thm.gif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86000" y="5410200"/>
            <a:ext cx="1219200" cy="1219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verd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30480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latin typeface="Algerian" pitchFamily="82" charset="0"/>
              </a:rPr>
              <a:t>EXERCI</a:t>
            </a:r>
            <a:r>
              <a:rPr lang="ro-RO" sz="2800" dirty="0" smtClean="0">
                <a:solidFill>
                  <a:schemeClr val="bg1"/>
                </a:solidFill>
                <a:latin typeface="Algerian" pitchFamily="82" charset="0"/>
              </a:rPr>
              <a:t>ŢII PENTRU EVALUAREA CUNOŞTINŢELOR</a:t>
            </a:r>
            <a:endParaRPr lang="en-US" sz="2800" dirty="0">
              <a:solidFill>
                <a:schemeClr val="bg1"/>
              </a:solidFill>
              <a:latin typeface="Algerian" pitchFamily="8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990600"/>
            <a:ext cx="91440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1.Stabiliţi dacă numărul -1 este soluţie pentru ecuaţia:</a:t>
            </a:r>
            <a:endParaRPr lang="en-US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a)3x-7=10</a:t>
            </a:r>
          </a:p>
          <a:p>
            <a:pPr algn="ctr"/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b)2x+1=-4</a:t>
            </a:r>
          </a:p>
          <a:p>
            <a:pPr algn="ctr"/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c)2+x supra 6=2x-1 supra 3</a:t>
            </a:r>
          </a:p>
          <a:p>
            <a:pPr algn="ctr"/>
            <a:endParaRPr lang="en-US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2.Rezolv</a:t>
            </a:r>
            <a:r>
              <a:rPr lang="ro-RO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aţi în Z ecuaţiile:</a:t>
            </a:r>
            <a:endParaRPr lang="en-US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a)17+x=-3</a:t>
            </a:r>
          </a:p>
          <a:p>
            <a:pPr algn="ctr"/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b)3-x=5</a:t>
            </a:r>
          </a:p>
          <a:p>
            <a:pPr algn="ctr"/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c)x:(-8)=7</a:t>
            </a:r>
          </a:p>
          <a:p>
            <a:pPr algn="ctr"/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o-RO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Determinaţi numărul întreg a,astfel încât ecuaţia 2 . (x-3)-a=9,cu necunoscuta x,să aibă soluţia -2.</a:t>
            </a:r>
          </a:p>
          <a:p>
            <a:pPr algn="ctr"/>
            <a:r>
              <a:rPr lang="ro-RO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4.Suma a cinci numere consecutive este 5.Determinaţi numerele.</a:t>
            </a:r>
          </a:p>
          <a:p>
            <a:pPr algn="ctr"/>
            <a:endParaRPr lang="ro-RO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96638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43000" y="5334000"/>
            <a:ext cx="1905000" cy="1524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 descr="img65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53200" y="2438400"/>
            <a:ext cx="2362200" cy="1752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15" descr="school17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8200" y="2209800"/>
            <a:ext cx="1066800" cy="14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ran_peisaje_1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Picture 2" descr="Cardboard-Thermometers-LX-003-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00800" y="0"/>
            <a:ext cx="2514600" cy="2209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0" y="228600"/>
            <a:ext cx="64770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o-RO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o-RO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o-RO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La </a:t>
            </a:r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ora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16,temperatura era de 10 grade </a:t>
            </a:r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Celsius.Peste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dou</a:t>
            </a:r>
            <a:r>
              <a:rPr lang="ro-RO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ă ore,aceasta a scăzut cu 2 grade Celsius.Calculaţi temperatura actuală.</a:t>
            </a:r>
            <a:endParaRPr lang="en-U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152400"/>
            <a:ext cx="6477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sz="3600" dirty="0" smtClean="0">
                <a:solidFill>
                  <a:srgbClr val="FF0000"/>
                </a:solidFill>
                <a:latin typeface="Algerian" pitchFamily="82" charset="0"/>
              </a:rPr>
              <a:t>PROBLEME CU ECUAŢII</a:t>
            </a:r>
            <a:endParaRPr lang="en-US" sz="3600" dirty="0">
              <a:solidFill>
                <a:srgbClr val="FF0000"/>
              </a:solidFill>
              <a:latin typeface="Algerian" pitchFamily="82" charset="0"/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untii_inzapeziti-1280x8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381000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1.Vlad a escaladat muntele în 4 ore.Jos,temperatura era de -6 grade Celsius.Ajungând în vârf,temperatura a devenit de 2 ori mai mică.Calculaţi temperatura de pe vârful muntelui.</a:t>
            </a:r>
            <a:endParaRPr lang="en-U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Cardboard-Thermometers-LX-003-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2400" y="1143000"/>
            <a:ext cx="2133600" cy="1981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139</TotalTime>
  <Words>608</Words>
  <Application>Microsoft Office PowerPoint</Application>
  <PresentationFormat>On-screen Show (4:3)</PresentationFormat>
  <Paragraphs>77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Flow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Company>acasa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ECUAŢII ÎN MULŢIMEA</dc:title>
  <dc:creator>Ramona</dc:creator>
  <cp:lastModifiedBy>Ramona</cp:lastModifiedBy>
  <cp:revision>15</cp:revision>
  <dcterms:created xsi:type="dcterms:W3CDTF">2011-05-17T19:00:29Z</dcterms:created>
  <dcterms:modified xsi:type="dcterms:W3CDTF">2011-05-18T17:43:42Z</dcterms:modified>
</cp:coreProperties>
</file>