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9"/>
  </p:notesMasterIdLst>
  <p:sldIdLst>
    <p:sldId id="256" r:id="rId2"/>
    <p:sldId id="260" r:id="rId3"/>
    <p:sldId id="261" r:id="rId4"/>
    <p:sldId id="257" r:id="rId5"/>
    <p:sldId id="258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83045-F06F-4B13-A2FF-18006F1515F6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331C3-59C3-4541-BE4B-AF6F68F8D9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331C3-59C3-4541-BE4B-AF6F68F8D99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A84C9B-4FD9-405D-A943-65B94C636BEC}" type="datetimeFigureOut">
              <a:rPr lang="en-US" smtClean="0"/>
              <a:pPr/>
              <a:t>1/1/2002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01728D-CF24-48E5-B58F-03005D7459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7851648" cy="1828800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txBody>
          <a:bodyPr>
            <a:prstTxWarp prst="textStop">
              <a:avLst/>
            </a:prstTxWarp>
            <a:normAutofit fontScale="90000"/>
          </a:bodyPr>
          <a:lstStyle/>
          <a:p>
            <a:r>
              <a:rPr lang="ro-RO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Ecuaţii, probleme care se rezolvă cu ajutorul ecuaţiilor</a:t>
            </a:r>
            <a:endParaRPr lang="en-US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2050" name="Picture 2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87233" cy="6858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52400" y="990600"/>
            <a:ext cx="89916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Ecuaţii, probleme care se rezolvă cu ajutorul ecuaţiilor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7234" cy="68580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>
                <a:solidFill>
                  <a:schemeClr val="tx1"/>
                </a:solidFill>
              </a:rPr>
              <a:t>Rezolvarea unor ecuaţii în mulţimea numerelor întregi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333685"/>
            <a:ext cx="5638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De multe </a:t>
            </a:r>
            <a:r>
              <a:rPr lang="ro-RO" dirty="0" smtClean="0"/>
              <a:t>ori, în </a:t>
            </a:r>
            <a:r>
              <a:rPr lang="ro-RO" dirty="0"/>
              <a:t>practică, se întâlneşte următoarea </a:t>
            </a:r>
            <a:r>
              <a:rPr lang="ro-RO" i="1" dirty="0"/>
              <a:t>problemă</a:t>
            </a:r>
            <a:r>
              <a:rPr lang="ro-RO" dirty="0"/>
              <a:t>:</a:t>
            </a:r>
            <a:endParaRPr lang="en-US" dirty="0"/>
          </a:p>
          <a:p>
            <a:r>
              <a:rPr lang="ro-RO" dirty="0"/>
              <a:t>Se dau două numere întregi  </a:t>
            </a:r>
            <a:r>
              <a:rPr lang="ro-RO" b="1" i="1" dirty="0"/>
              <a:t>a</a:t>
            </a:r>
            <a:r>
              <a:rPr lang="ro-RO" i="1" dirty="0"/>
              <a:t> </a:t>
            </a:r>
            <a:r>
              <a:rPr lang="ro-RO" dirty="0"/>
              <a:t>şi </a:t>
            </a:r>
            <a:r>
              <a:rPr lang="ro-RO" b="1" i="1" dirty="0"/>
              <a:t>b</a:t>
            </a:r>
            <a:r>
              <a:rPr lang="ro-RO" dirty="0"/>
              <a:t>. Aflaţi numerele întregi </a:t>
            </a:r>
            <a:r>
              <a:rPr lang="ro-RO" b="1" dirty="0"/>
              <a:t> x </a:t>
            </a:r>
            <a:r>
              <a:rPr lang="ro-RO" dirty="0"/>
              <a:t>pentru care </a:t>
            </a:r>
            <a:r>
              <a:rPr lang="ro-RO" b="1" dirty="0"/>
              <a:t> </a:t>
            </a:r>
            <a:r>
              <a:rPr lang="ro-RO" b="1" i="1" dirty="0"/>
              <a:t>ax + b = 0.</a:t>
            </a:r>
            <a:endParaRPr lang="en-US" dirty="0"/>
          </a:p>
          <a:p>
            <a:r>
              <a:rPr lang="ro-RO" dirty="0"/>
              <a:t>Acest tip de problemă se formulează mai scurt astfel:</a:t>
            </a:r>
            <a:endParaRPr lang="en-US" dirty="0"/>
          </a:p>
          <a:p>
            <a:r>
              <a:rPr lang="ro-RO" dirty="0"/>
              <a:t>Rezolvaţi în </a:t>
            </a:r>
            <a:r>
              <a:rPr lang="ro-RO" b="1" dirty="0"/>
              <a:t>Z</a:t>
            </a:r>
            <a:r>
              <a:rPr lang="ro-RO" dirty="0"/>
              <a:t> ecuaţia: </a:t>
            </a:r>
            <a:r>
              <a:rPr lang="ro-RO" b="1" i="1" dirty="0"/>
              <a:t>ax + b = o</a:t>
            </a:r>
            <a:r>
              <a:rPr lang="ro-RO" b="1" dirty="0"/>
              <a:t>,</a:t>
            </a:r>
            <a:r>
              <a:rPr lang="ro-RO" dirty="0"/>
              <a:t> unde </a:t>
            </a:r>
            <a:r>
              <a:rPr lang="ro-RO" b="1" i="1" dirty="0"/>
              <a:t>a</a:t>
            </a:r>
            <a:r>
              <a:rPr lang="ro-RO" b="1" dirty="0"/>
              <a:t> </a:t>
            </a:r>
            <a:r>
              <a:rPr lang="ro-RO" dirty="0"/>
              <a:t>şi </a:t>
            </a:r>
            <a:r>
              <a:rPr lang="ro-RO" b="1" i="1" dirty="0"/>
              <a:t>b</a:t>
            </a:r>
            <a:r>
              <a:rPr lang="ro-RO" b="1" dirty="0"/>
              <a:t> </a:t>
            </a:r>
            <a:r>
              <a:rPr lang="ro-RO" dirty="0"/>
              <a:t>sunt numere întregi.</a:t>
            </a:r>
            <a:endParaRPr lang="en-US" dirty="0"/>
          </a:p>
          <a:p>
            <a:r>
              <a:rPr lang="ro-RO" dirty="0"/>
              <a:t>Un număr întreg </a:t>
            </a:r>
            <a:r>
              <a:rPr lang="ro-RO" b="1" dirty="0"/>
              <a:t> x0 , </a:t>
            </a:r>
            <a:r>
              <a:rPr lang="ro-RO" dirty="0"/>
              <a:t>pentru care  </a:t>
            </a:r>
            <a:r>
              <a:rPr lang="ro-RO" b="1" i="1" dirty="0"/>
              <a:t>ax0 + b = 0 </a:t>
            </a:r>
            <a:r>
              <a:rPr lang="ro-RO" dirty="0"/>
              <a:t>, se numeşte </a:t>
            </a:r>
            <a:r>
              <a:rPr lang="ro-RO" i="1" dirty="0"/>
              <a:t>soluţie </a:t>
            </a:r>
            <a:r>
              <a:rPr lang="ro-RO" dirty="0"/>
              <a:t>sau </a:t>
            </a:r>
            <a:r>
              <a:rPr lang="ro-RO" i="1" dirty="0"/>
              <a:t>rădăcină</a:t>
            </a:r>
            <a:r>
              <a:rPr lang="ro-RO" dirty="0"/>
              <a:t> a ecuaţiei.</a:t>
            </a:r>
            <a:endParaRPr lang="en-US" dirty="0"/>
          </a:p>
          <a:p>
            <a:r>
              <a:rPr lang="ro-RO" dirty="0"/>
              <a:t>A rezolva ecuaţia înseamnă a găsi mulţimea soliţiilor ei.</a:t>
            </a:r>
            <a:endParaRPr lang="en-US" dirty="0"/>
          </a:p>
          <a:p>
            <a:r>
              <a:rPr lang="ro-RO" dirty="0"/>
              <a:t>Două ecuaţii care au aceeaşi mulţime de soluţii se  numesc </a:t>
            </a:r>
            <a:r>
              <a:rPr lang="ro-RO" i="1" dirty="0"/>
              <a:t>ecuaţii echivalente.</a:t>
            </a:r>
            <a:endParaRPr lang="en-US" dirty="0"/>
          </a:p>
          <a:p>
            <a:r>
              <a:rPr lang="ro-RO" dirty="0"/>
              <a:t>O ecuaţie se rezolvă astfel: utilizând regulile de calcul din </a:t>
            </a:r>
            <a:r>
              <a:rPr lang="ro-RO" b="1" dirty="0"/>
              <a:t> Z </a:t>
            </a:r>
            <a:r>
              <a:rPr lang="ro-RO" dirty="0"/>
              <a:t> ,ecuaţia se transformă într-o ecuaţie echivalentă a cărei mulţime de soluţii este imediată.</a:t>
            </a:r>
            <a:endParaRPr lang="en-US" dirty="0"/>
          </a:p>
          <a:p>
            <a:r>
              <a:rPr lang="ro-RO" dirty="0"/>
              <a:t>Mulţimea soluţiilor unei ecuaţii se ntează cu S</a:t>
            </a:r>
            <a:endParaRPr lang="en-US" dirty="0"/>
          </a:p>
        </p:txBody>
      </p:sp>
      <p:pic>
        <p:nvPicPr>
          <p:cNvPr id="1028" name="Picture 4" descr="C:\Documents and Settings\mada\Desktop\matemati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038600"/>
            <a:ext cx="3048000" cy="254508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3234" y="0"/>
            <a:ext cx="9187234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228600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1.Rezolvarea  în Z a ecuaţiei ax + b = 0 (a∈Z*, b∈Z )</a:t>
            </a:r>
          </a:p>
          <a:p>
            <a:r>
              <a:rPr lang="ro-RO" dirty="0" smtClean="0"/>
              <a:t>-adunăm în ambii membri numărul –b şi se obţine ecuaţia echivalentă ax+b-b=-b, adică ax=-b. Se spune că am separat termenul cunoscut  b de termenul necunoscut ax, prin trecerea termenului cunoscut b în partea dreaptă a egalităţii ca semn schimbat.</a:t>
            </a:r>
          </a:p>
          <a:p>
            <a:r>
              <a:rPr lang="ro-RO" dirty="0" smtClean="0"/>
              <a:t>-împărţim ambii membri ai ecuaţiei ax=-b cu a ≠ o;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-dacă (-b):a este numărl întreg k, astfel spus daca 	</a:t>
            </a:r>
            <a:r>
              <a:rPr lang="en-US" dirty="0" smtClean="0"/>
              <a:t>|a| divide </a:t>
            </a:r>
            <a:r>
              <a:rPr lang="ro-RO" dirty="0" smtClean="0"/>
              <a:t>pe </a:t>
            </a:r>
            <a:r>
              <a:rPr lang="en-US" dirty="0" smtClean="0"/>
              <a:t>|b|</a:t>
            </a:r>
            <a:r>
              <a:rPr lang="ro-RO" dirty="0" smtClean="0"/>
              <a:t>, atunci ecuaţia are soluţii în mulţimea Z şi S= </a:t>
            </a:r>
            <a:r>
              <a:rPr lang="en-US" dirty="0" smtClean="0"/>
              <a:t>{k}.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-</a:t>
            </a:r>
            <a:r>
              <a:rPr lang="ro-RO" dirty="0" smtClean="0"/>
              <a:t>dacă (-b):a nu este număr întreg, astfel spus dacă </a:t>
            </a:r>
            <a:r>
              <a:rPr lang="en-US" dirty="0" smtClean="0"/>
              <a:t>|a| </a:t>
            </a:r>
            <a:r>
              <a:rPr lang="ro-RO" dirty="0" smtClean="0"/>
              <a:t>nu </a:t>
            </a:r>
            <a:r>
              <a:rPr lang="en-US" dirty="0" smtClean="0"/>
              <a:t>divide </a:t>
            </a:r>
            <a:r>
              <a:rPr lang="ro-RO" dirty="0" smtClean="0"/>
              <a:t>pe </a:t>
            </a:r>
            <a:r>
              <a:rPr lang="en-US" dirty="0" smtClean="0"/>
              <a:t>|b|</a:t>
            </a:r>
            <a:r>
              <a:rPr lang="ro-RO" dirty="0" smtClean="0"/>
              <a:t>,atunci ecuaţia nu are soluţii în Z, deci S=    .</a:t>
            </a:r>
          </a:p>
          <a:p>
            <a:endParaRPr lang="en-US" dirty="0" smtClean="0"/>
          </a:p>
        </p:txBody>
      </p:sp>
      <p:pic>
        <p:nvPicPr>
          <p:cNvPr id="3075" name="Picture 3" descr="C:\Documents and Settings\mada\Desktop\4df085f70a97244c977b6ff20b1952b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V="1">
            <a:off x="5562600" y="2438400"/>
            <a:ext cx="158750" cy="317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31242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2.Rezolvarea în Z a ecuaţiei ax+b=c(a∈Z*, b,c∈Z )</a:t>
            </a:r>
          </a:p>
          <a:p>
            <a:r>
              <a:rPr lang="ro-RO" dirty="0" smtClean="0"/>
              <a:t>-separăm termenul necunoscut ax de  termenii cunoscuţi, prin trecerea termenului cunoscut b în dreapta egalităţii, cu semn schimbat; se obţine ecuaţia echivalentă ax=c-b;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44196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-împărţim ambii membri ai ecuaţiei cu a ≠ o şi obţinem: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19800" y="41148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 </a:t>
            </a:r>
            <a:r>
              <a:rPr lang="ro-RO" dirty="0" smtClean="0"/>
              <a:t>    c-b</a:t>
            </a:r>
            <a:endParaRPr lang="en-US" dirty="0"/>
          </a:p>
          <a:p>
            <a:r>
              <a:rPr lang="ro-RO" dirty="0"/>
              <a:t>X</a:t>
            </a:r>
            <a:r>
              <a:rPr lang="ro-RO" dirty="0" smtClean="0"/>
              <a:t>=------ ;</a:t>
            </a:r>
          </a:p>
          <a:p>
            <a:r>
              <a:rPr lang="ro-RO" dirty="0" smtClean="0"/>
              <a:t>       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" y="4800600"/>
            <a:ext cx="655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 </a:t>
            </a:r>
            <a:r>
              <a:rPr lang="ro-RO" dirty="0" smtClean="0"/>
              <a:t>            </a:t>
            </a:r>
            <a:r>
              <a:rPr lang="ro-RO" dirty="0"/>
              <a:t>c-b</a:t>
            </a:r>
            <a:endParaRPr lang="en-US" dirty="0"/>
          </a:p>
          <a:p>
            <a:r>
              <a:rPr lang="ro-RO" dirty="0"/>
              <a:t>-dacă ------=k ∈ Z</a:t>
            </a:r>
            <a:r>
              <a:rPr lang="ro-RO" dirty="0" smtClean="0"/>
              <a:t>,  </a:t>
            </a:r>
            <a:r>
              <a:rPr lang="ro-RO" dirty="0"/>
              <a:t>ecuaţia are soluţii în mulţimea </a:t>
            </a:r>
            <a:r>
              <a:rPr lang="ro-RO" dirty="0" smtClean="0"/>
              <a:t> Z </a:t>
            </a:r>
            <a:r>
              <a:rPr lang="ro-RO" dirty="0"/>
              <a:t>şi S= </a:t>
            </a:r>
            <a:r>
              <a:rPr lang="en-US" dirty="0"/>
              <a:t>{k</a:t>
            </a:r>
            <a:r>
              <a:rPr lang="en-US" dirty="0" smtClean="0"/>
              <a:t>}</a:t>
            </a:r>
            <a:r>
              <a:rPr lang="ro-RO" dirty="0" smtClean="0"/>
              <a:t>;</a:t>
            </a:r>
            <a:endParaRPr lang="en-US" dirty="0"/>
          </a:p>
          <a:p>
            <a:r>
              <a:rPr lang="ro-RO" dirty="0"/>
              <a:t>             </a:t>
            </a:r>
            <a:r>
              <a:rPr lang="ro-RO" dirty="0" smtClean="0"/>
              <a:t> a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5380672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 </a:t>
            </a:r>
            <a:r>
              <a:rPr lang="ro-RO" dirty="0"/>
              <a:t> </a:t>
            </a:r>
            <a:endParaRPr lang="en-US" dirty="0"/>
          </a:p>
          <a:p>
            <a:r>
              <a:rPr lang="ro-RO" dirty="0"/>
              <a:t>            c-b</a:t>
            </a:r>
            <a:endParaRPr lang="en-US" dirty="0"/>
          </a:p>
          <a:p>
            <a:r>
              <a:rPr lang="ro-RO" dirty="0"/>
              <a:t>-dacă ------=</a:t>
            </a:r>
            <a:r>
              <a:rPr lang="ro-RO" dirty="0" smtClean="0"/>
              <a:t>k    Z</a:t>
            </a:r>
            <a:r>
              <a:rPr lang="ro-RO" dirty="0"/>
              <a:t>, atunci ecuaţia nu are soluţii în mulţimea Z, deci S=</a:t>
            </a:r>
            <a:r>
              <a:rPr lang="en-US" dirty="0"/>
              <a:t> </a:t>
            </a:r>
          </a:p>
          <a:p>
            <a:r>
              <a:rPr lang="ro-RO" dirty="0"/>
              <a:t>             </a:t>
            </a:r>
            <a:r>
              <a:rPr lang="ro-RO" dirty="0" smtClean="0"/>
              <a:t>a</a:t>
            </a:r>
            <a:endParaRPr lang="en-US" dirty="0"/>
          </a:p>
        </p:txBody>
      </p:sp>
      <p:pic>
        <p:nvPicPr>
          <p:cNvPr id="3084" name="Picture 12" descr="C:\Documents and Settings\mada\Desktop\692614f72e231db0d2313050ac29e11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76425" y="5943600"/>
            <a:ext cx="157163" cy="300038"/>
          </a:xfrm>
          <a:prstGeom prst="rect">
            <a:avLst/>
          </a:prstGeom>
          <a:noFill/>
        </p:spPr>
      </p:pic>
      <p:pic>
        <p:nvPicPr>
          <p:cNvPr id="3085" name="Picture 13" descr="C:\Documents and Settings\mada\Desktop\4df085f70a97244c977b6ff20b1952b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5943600"/>
            <a:ext cx="159544" cy="31908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C:\Documents and Settings\mada\Desktop\olimpiada-de-matemati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762000"/>
            <a:ext cx="2857500" cy="2143125"/>
          </a:xfrm>
          <a:prstGeom prst="rect">
            <a:avLst/>
          </a:prstGeom>
          <a:noFill/>
        </p:spPr>
      </p:pic>
      <p:pic>
        <p:nvPicPr>
          <p:cNvPr id="4101" name="Picture 5" descr="C:\Documents and Settings\mada\Desktop\meditatii matematica informatica baca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733800"/>
            <a:ext cx="2584450" cy="2584450"/>
          </a:xfrm>
          <a:prstGeom prst="rect">
            <a:avLst/>
          </a:prstGeom>
          <a:noFill/>
        </p:spPr>
      </p:pic>
      <p:pic>
        <p:nvPicPr>
          <p:cNvPr id="4102" name="Picture 6" descr="C:\Documents and Settings\mada\Desktop\probleme mate rezolvate meditatii matematica formule algebra analiza profi buni mat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2209800"/>
            <a:ext cx="3048000" cy="239077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419600" y="762000"/>
            <a:ext cx="3825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Exerciţii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5105400"/>
            <a:ext cx="4138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Cu ecuaţii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228600"/>
            <a:ext cx="2971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/>
              <a:t>a)-2+x=10</a:t>
            </a:r>
          </a:p>
          <a:p>
            <a:r>
              <a:rPr lang="ro-RO" sz="3200" dirty="0" smtClean="0"/>
              <a:t>b)-3.x=12</a:t>
            </a:r>
          </a:p>
          <a:p>
            <a:r>
              <a:rPr lang="ro-RO" sz="3200" dirty="0" smtClean="0"/>
              <a:t>c)+4+x=+12</a:t>
            </a:r>
          </a:p>
          <a:p>
            <a:r>
              <a:rPr lang="ro-RO" sz="3200" dirty="0" smtClean="0"/>
              <a:t>d)+20:x=2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228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REZOLVARE: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762000"/>
            <a:ext cx="2971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400" dirty="0" smtClean="0"/>
              <a:t>a)-2+x=10</a:t>
            </a:r>
          </a:p>
          <a:p>
            <a:r>
              <a:rPr lang="ro-RO" sz="4400" dirty="0" smtClean="0"/>
              <a:t>=&gt;x=10-(-2)</a:t>
            </a:r>
          </a:p>
          <a:p>
            <a:r>
              <a:rPr lang="ro-RO" sz="4400" dirty="0" smtClean="0"/>
              <a:t>=&gt;x=12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667000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000" dirty="0" smtClean="0"/>
              <a:t>b)-3.x=12</a:t>
            </a:r>
          </a:p>
          <a:p>
            <a:r>
              <a:rPr lang="ro-RO" sz="4000" dirty="0" smtClean="0"/>
              <a:t>=&gt;x=12:(-3)</a:t>
            </a:r>
          </a:p>
          <a:p>
            <a:r>
              <a:rPr lang="ro-RO" sz="4000" dirty="0" smtClean="0"/>
              <a:t>=&gt;x=-4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2819400"/>
            <a:ext cx="312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000" dirty="0" smtClean="0"/>
              <a:t>c)+4+x=+12</a:t>
            </a:r>
          </a:p>
          <a:p>
            <a:r>
              <a:rPr lang="ro-RO" sz="4000" dirty="0" smtClean="0"/>
              <a:t>=&gt;x=+12-(+4)</a:t>
            </a:r>
          </a:p>
          <a:p>
            <a:r>
              <a:rPr lang="ro-RO" sz="4000" dirty="0" smtClean="0"/>
              <a:t>=&gt;x=+8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0" y="4648200"/>
            <a:ext cx="259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000" dirty="0" smtClean="0"/>
              <a:t>d)+20:x=2</a:t>
            </a:r>
          </a:p>
          <a:p>
            <a:r>
              <a:rPr lang="ro-RO" sz="4000" dirty="0" smtClean="0"/>
              <a:t>=&gt;x=+20:2</a:t>
            </a:r>
          </a:p>
          <a:p>
            <a:r>
              <a:rPr lang="ro-RO" sz="4000" dirty="0" smtClean="0"/>
              <a:t>=&gt;x=10</a:t>
            </a:r>
            <a:endParaRPr lang="en-US" sz="4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723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09800" y="152400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400" dirty="0" smtClean="0"/>
              <a:t>Mic test sumativ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838200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1.Rezolvaţi în Z ecuaţiile:                  </a:t>
            </a:r>
            <a:endParaRPr lang="en-US" sz="2800" dirty="0" smtClean="0"/>
          </a:p>
          <a:p>
            <a:r>
              <a:rPr lang="ro-RO" sz="2800" dirty="0" smtClean="0"/>
              <a:t>a)3x-7=10;                                   </a:t>
            </a:r>
            <a:endParaRPr lang="en-US" sz="2800" dirty="0" smtClean="0"/>
          </a:p>
          <a:p>
            <a:r>
              <a:rPr lang="ro-RO" sz="2800" dirty="0" smtClean="0"/>
              <a:t>b)3-x=5; </a:t>
            </a:r>
            <a:endParaRPr lang="en-US" sz="2800" dirty="0" smtClean="0"/>
          </a:p>
          <a:p>
            <a:r>
              <a:rPr lang="ro-RO" sz="2800" dirty="0" smtClean="0"/>
              <a:t>c)3x-1=-2;</a:t>
            </a:r>
            <a:endParaRPr lang="en-US" sz="2800" dirty="0" smtClean="0"/>
          </a:p>
          <a:p>
            <a:r>
              <a:rPr lang="ro-RO" sz="2800" dirty="0" smtClean="0"/>
              <a:t>d)-3x+4=-5;</a:t>
            </a:r>
            <a:endParaRPr lang="en-US" sz="2800" dirty="0" smtClean="0"/>
          </a:p>
          <a:p>
            <a:r>
              <a:rPr lang="ro-RO" sz="2800" dirty="0" smtClean="0"/>
              <a:t>e)4-3x=-35.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4572000"/>
            <a:ext cx="449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2.Calculaţi:</a:t>
            </a:r>
            <a:endParaRPr lang="en-US" sz="2800" dirty="0" smtClean="0"/>
          </a:p>
          <a:p>
            <a:r>
              <a:rPr lang="ro-RO" sz="2800" dirty="0" smtClean="0"/>
              <a:t>a)-4x+10=10-2x;</a:t>
            </a:r>
            <a:endParaRPr lang="en-US" sz="2800" dirty="0" smtClean="0"/>
          </a:p>
          <a:p>
            <a:r>
              <a:rPr lang="ro-RO" sz="2800" dirty="0" smtClean="0"/>
              <a:t>b)-3x+5=-9x+4x;</a:t>
            </a:r>
            <a:endParaRPr lang="en-US" sz="2800" dirty="0" smtClean="0"/>
          </a:p>
          <a:p>
            <a:r>
              <a:rPr lang="ro-RO" sz="2800" dirty="0" smtClean="0"/>
              <a:t>c)3(x+2)=2(x+4).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2133600"/>
            <a:ext cx="5791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3.Aflaţi pe x din ecuaţiile:</a:t>
            </a:r>
            <a:endParaRPr lang="en-US" sz="2800" dirty="0" smtClean="0"/>
          </a:p>
          <a:p>
            <a:r>
              <a:rPr lang="ro-RO" sz="2800" dirty="0" smtClean="0"/>
              <a:t>a)</a:t>
            </a:r>
            <a:r>
              <a:rPr lang="en-US" sz="2800" dirty="0" smtClean="0"/>
              <a:t>14+2.[3-2(x-3)]:2=37</a:t>
            </a:r>
            <a:r>
              <a:rPr lang="ro-RO" sz="2800" dirty="0" smtClean="0"/>
              <a:t>;</a:t>
            </a:r>
            <a:endParaRPr lang="en-US" sz="2800" dirty="0" smtClean="0"/>
          </a:p>
          <a:p>
            <a:r>
              <a:rPr lang="ro-RO" sz="2800" dirty="0" smtClean="0"/>
              <a:t>b)</a:t>
            </a:r>
            <a:r>
              <a:rPr lang="en-US" sz="2800" dirty="0" smtClean="0"/>
              <a:t>2(x+1)=-7(x+3)+3(3x-5)+43</a:t>
            </a:r>
            <a:r>
              <a:rPr lang="ro-RO" sz="2800" dirty="0" smtClean="0"/>
              <a:t>;</a:t>
            </a:r>
            <a:endParaRPr lang="en-US" sz="2800" dirty="0" smtClean="0"/>
          </a:p>
          <a:p>
            <a:r>
              <a:rPr lang="ro-RO" sz="2800" dirty="0" smtClean="0"/>
              <a:t>c)</a:t>
            </a:r>
            <a:r>
              <a:rPr lang="en-US" sz="2800" dirty="0" smtClean="0"/>
              <a:t>|x-2|-11=-2|x-2|+4</a:t>
            </a:r>
            <a:r>
              <a:rPr lang="ro-RO" sz="2800" dirty="0" smtClean="0"/>
              <a:t>. </a:t>
            </a:r>
            <a:endParaRPr lang="en-US" sz="28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Documents and Settings\mada\Desktop\mat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099" name="Picture 3" descr="C:\Documents and Settings\mada\Desktop\matematic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362200"/>
            <a:ext cx="2804315" cy="2209800"/>
          </a:xfrm>
          <a:prstGeom prst="rect">
            <a:avLst/>
          </a:prstGeom>
          <a:noFill/>
        </p:spPr>
      </p:pic>
      <p:pic>
        <p:nvPicPr>
          <p:cNvPr id="4100" name="Picture 4" descr="C:\Documents and Settings\mada\Desktop\formula-matemati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1066800"/>
            <a:ext cx="3048000" cy="2133600"/>
          </a:xfrm>
          <a:prstGeom prst="rect">
            <a:avLst/>
          </a:prstGeom>
          <a:noFill/>
        </p:spPr>
      </p:pic>
      <p:pic>
        <p:nvPicPr>
          <p:cNvPr id="4101" name="Picture 5" descr="C:\Documents and Settings\mada\Desktop\matematica.jpgr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990850" cy="2244334"/>
          </a:xfrm>
          <a:prstGeom prst="rect">
            <a:avLst/>
          </a:prstGeom>
          <a:noFill/>
        </p:spPr>
      </p:pic>
      <p:pic>
        <p:nvPicPr>
          <p:cNvPr id="4102" name="Picture 6" descr="C:\Documents and Settings\mada\Desktop\Matemátic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3505200"/>
            <a:ext cx="3124200" cy="2438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3886200"/>
            <a:ext cx="426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Nume: Tudosi Mădălina</a:t>
            </a:r>
          </a:p>
          <a:p>
            <a:r>
              <a:rPr lang="ro-RO" sz="24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Clasa: a VI-a B</a:t>
            </a:r>
          </a:p>
          <a:p>
            <a:r>
              <a:rPr lang="ro-RO" sz="24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Prof. Coordonator: Văduva                    Carmen Gabriela</a:t>
            </a:r>
          </a:p>
          <a:p>
            <a:r>
              <a:rPr lang="ro-RO" sz="24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Tema: Ecuaţii ,exerciţii şi probleme  care se rezolvă cu ajutorul ecuaţiilor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7620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400" dirty="0" smtClean="0">
                <a:latin typeface="Blackadder ITC" pitchFamily="82" charset="0"/>
              </a:rPr>
              <a:t>10</a:t>
            </a:r>
            <a:endParaRPr lang="en-US" sz="4400" dirty="0">
              <a:latin typeface="Blackadder ITC" pitchFamily="82" charset="0"/>
            </a:endParaRPr>
          </a:p>
        </p:txBody>
      </p:sp>
      <p:pic>
        <p:nvPicPr>
          <p:cNvPr id="4103" name="Picture 7" descr="C:\Documents and Settings\mada\Desktop\compa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362" y="0"/>
            <a:ext cx="2000638" cy="2286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5000" y="3048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smtClean="0">
                <a:latin typeface="Algerian" pitchFamily="82" charset="0"/>
              </a:rPr>
              <a:t>5</a:t>
            </a:r>
            <a:endParaRPr lang="en-US" sz="3600" dirty="0">
              <a:latin typeface="Algerian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10668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>
                <a:latin typeface="Berlin Sans FB" pitchFamily="34" charset="0"/>
              </a:rPr>
              <a:t>8</a:t>
            </a:r>
            <a:endParaRPr lang="en-US" sz="2800" dirty="0">
              <a:latin typeface="Berlin Sans FB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5334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>
                <a:latin typeface="Bodoni MT Poster Compressed" pitchFamily="18" charset="0"/>
              </a:rPr>
              <a:t>3</a:t>
            </a:r>
            <a:endParaRPr lang="en-US" sz="3200" dirty="0">
              <a:latin typeface="Bodoni MT Poster Compressed" pitchFamily="18" charset="0"/>
            </a:endParaRPr>
          </a:p>
        </p:txBody>
      </p:sp>
      <p:pic>
        <p:nvPicPr>
          <p:cNvPr id="4104" name="Picture 8" descr="C:\Documents and Settings\mada\Desktop\numer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19600" y="4724400"/>
            <a:ext cx="1524000" cy="147828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114800" y="6150114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000" b="1" i="1" u="sng" dirty="0" smtClean="0">
                <a:latin typeface="Bradley Hand ITC" pitchFamily="66" charset="0"/>
              </a:rPr>
              <a:t>Numerele NU mint!!!</a:t>
            </a:r>
            <a:endParaRPr lang="en-US" sz="4000" b="1" i="1" u="sng" dirty="0">
              <a:latin typeface="Bradley Hand ITC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230</TotalTime>
  <Words>534</Words>
  <Application>Microsoft Office PowerPoint</Application>
  <PresentationFormat>On-screen Show (4:3)</PresentationFormat>
  <Paragraphs>80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Ecuaţii, probleme care se rezolvă cu ajutorul ecuaţiilor</vt:lpstr>
      <vt:lpstr>Rezolvarea unor ecuaţii în mulţimea numerelor întregi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mada</dc:creator>
  <cp:lastModifiedBy>mada</cp:lastModifiedBy>
  <cp:revision>25</cp:revision>
  <dcterms:created xsi:type="dcterms:W3CDTF">2001-12-31T22:07:11Z</dcterms:created>
  <dcterms:modified xsi:type="dcterms:W3CDTF">2002-01-01T04:40:51Z</dcterms:modified>
</cp:coreProperties>
</file>